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3412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fd26d1ad71e6838d#tid=68f5a14c2da03f000a4f38b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1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7_1#88af1cdef?vop=1&amp;pid=1bd325f3f&amp;color=0,0,0&amp;bt=1&amp;bbb=1&amp;hb=1"/>
              <p:cNvSpPr/>
              <p:nvPr/>
            </p:nvSpPr>
            <p:spPr>
              <a:xfrm>
                <a:off x="832104" y="1080000"/>
                <a:ext cx="10531904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填入2行3列（注：横为行，竖为列）的表格中，每格填1个字母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，若随机变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量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表示列字母相同的数量，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7_1#88af1cdef?vop=1&amp;pid=1bd325f3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1904" cy="770255"/>
              </a:xfrm>
              <a:prstGeom prst="rect">
                <a:avLst/>
              </a:prstGeom>
              <a:blipFill>
                <a:blip r:embed="rId3"/>
                <a:stretch>
                  <a:fillRect l="-1390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4_BD.17_1#88af1cdef?vop=1&amp;pid=1bd325f3f&amp;color=0,0,0&amp;tib=255,255,255&amp;ii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53177" y="1203444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4_AN.18_1#88af1cdef.bracket?vop=1&amp;pid=1bd325f3f&amp;color=0,0,0&amp;vpa=6&amp;bbb=1"/>
          <p:cNvSpPr/>
          <p:nvPr/>
        </p:nvSpPr>
        <p:spPr>
          <a:xfrm>
            <a:off x="4140486" y="1485765"/>
            <a:ext cx="6619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ABC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7_2#88af1cdef.choices?vop=1&amp;pid=1bd325f3f&amp;color=0,0,0&amp;bbb=1"/>
              <p:cNvSpPr/>
              <p:nvPr/>
            </p:nvSpPr>
            <p:spPr>
              <a:xfrm>
                <a:off x="832104" y="1861685"/>
                <a:ext cx="10533888" cy="9578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4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的所有可能取值有0，1，3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17_2#88af1cdef.choices?vop=1&amp;pid=1bd325f3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61685"/>
                <a:ext cx="10533888" cy="957834"/>
              </a:xfrm>
              <a:prstGeom prst="rect">
                <a:avLst/>
              </a:prstGeom>
              <a:blipFill>
                <a:blip r:embed="rId5"/>
                <a:stretch>
                  <a:fillRect l="-1389" b="-82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9_1#88af1cdef?vop=1&amp;pid=1bd325f3f&amp;color=0,0,0&amp;bt=1&amp;bbb=1&amp;hb=1"/>
              <p:cNvSpPr/>
              <p:nvPr/>
            </p:nvSpPr>
            <p:spPr>
              <a:xfrm>
                <a:off x="832104" y="1080000"/>
                <a:ext cx="10533888" cy="43995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【解析】若2列字母相同，余下的1列字母一定相同，故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的取值不可能为2，所以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的所有可能取值有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0,1,3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放入2行3列的表格中，每格1个字母的总填法有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），每列字母均不相同的填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×4=48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（种），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（提示：若每行不存在相同字母，假定1行为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，则另1行只有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楷体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这2种填法；若每行存在相同字母，先选首行相同的字母是哪个，再从首行3个格中选2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个格填入，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最后再排剩下的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4个格）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结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A,B选项，且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（提示：若只有1列字母相同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，先选定哪列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字母相同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，再选定相同字母是哪个，最后再排剩下的4个格）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则由期望与方差公式得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125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125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48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125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19_1#88af1cdef?vop=1&amp;pid=1bd325f3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399534"/>
              </a:xfrm>
              <a:prstGeom prst="rect">
                <a:avLst/>
              </a:prstGeom>
              <a:blipFill>
                <a:blip r:embed="rId3"/>
                <a:stretch>
                  <a:fillRect l="-1389" r="-1100" b="-19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20_1#854d6aaf5?vop=1&amp;pid=1bd325f3f&amp;color=0,0,0&amp;bt=1&amp;bbb=1"/>
              <p:cNvSpPr/>
              <p:nvPr/>
            </p:nvSpPr>
            <p:spPr>
              <a:xfrm>
                <a:off x="832104" y="11181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取所有的值1,2,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是等可能的，且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4_BD.20_1#854d6aaf5?vop=1&amp;pid=1bd325f3f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1181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t="-3333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21_1#854d6aaf5.blank?vop=1&amp;pid=1bd325f3f&amp;color=0,0,0&amp;vpa=7"/>
          <p:cNvSpPr/>
          <p:nvPr/>
        </p:nvSpPr>
        <p:spPr>
          <a:xfrm>
            <a:off x="9109932" y="1076190"/>
            <a:ext cx="30003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22_1#854d6aaf5?vop=1&amp;pid=1bd325f3f&amp;color=0,0,0&amp;bbb=1&amp;hb=1"/>
              <p:cNvSpPr/>
              <p:nvPr/>
            </p:nvSpPr>
            <p:spPr>
              <a:xfrm>
                <a:off x="832104" y="1485130"/>
                <a:ext cx="10533888" cy="16943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=3)=⋯=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(1+2+3+⋯+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[(1−3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+(2−3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+(3−3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+(4−3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+(5−3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]=2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+1)=4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B_4_AS.22_1#854d6aaf5?vop=1&amp;pid=1bd325f3f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85130"/>
                <a:ext cx="10533888" cy="1694307"/>
              </a:xfrm>
              <a:prstGeom prst="rect">
                <a:avLst/>
              </a:prstGeom>
              <a:blipFill>
                <a:blip r:embed="rId4"/>
                <a:stretch>
                  <a:fillRect l="-1389" b="-467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23_1#8dabfdc7d?vop=1&amp;pid=1bd325f3f&amp;color=0,0,0&amp;bt=1&amp;bbb=1&amp;hb=1"/>
              <p:cNvSpPr/>
              <p:nvPr/>
            </p:nvSpPr>
            <p:spPr>
              <a:xfrm>
                <a:off x="832104" y="1080000"/>
                <a:ext cx="10531904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某病毒感染率为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0.2.现对某地区进行抽样调查，若抽到感染者，则停止抽样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，否则继续抽样直到抽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到感染者为止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，但抽样次数不超过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.记抽样次数为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,2,3,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，结果用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；要使抽样次数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的期望值不超过3，则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的最大值为</a:t>
                </a: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23_1#8dabfdc7d?vop=1&amp;pid=1bd325f3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1904" cy="1189355"/>
              </a:xfrm>
              <a:prstGeom prst="rect">
                <a:avLst/>
              </a:prstGeom>
              <a:blipFill>
                <a:blip r:embed="rId3"/>
                <a:stretch>
                  <a:fillRect l="-1390" r="-811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B_4_BD.23_1#8dabfdc7d?vop=1&amp;pid=1bd325f3f&amp;color=0,0,0&amp;tib=255,255,255&amp;iip=2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8778" y="1203444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N.24_1#8dabfdc7d.blank?vop=1&amp;pid=1bd325f3f&amp;color=0,0,0&amp;vpa=8&amp;bbb=1"/>
              <p:cNvSpPr/>
              <p:nvPr/>
            </p:nvSpPr>
            <p:spPr>
              <a:xfrm>
                <a:off x="8473122" y="1541708"/>
                <a:ext cx="1319276" cy="2698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3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0.8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4_AN.24_1#8dabfdc7d.blank?vop=1&amp;pid=1bd325f3f&amp;color=0,0,0&amp;vpa=8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73122" y="1541708"/>
                <a:ext cx="1319276" cy="269875"/>
              </a:xfrm>
              <a:prstGeom prst="rect">
                <a:avLst/>
              </a:prstGeom>
              <a:blipFill>
                <a:blip r:embed="rId5"/>
                <a:stretch>
                  <a:fillRect l="-2315" t="-2273" r="-1852" b="-113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B_4_AN.25_1#8dabfdc7d.blank?vop=1&amp;pid=1bd325f3f&amp;color=0,0,0&amp;vpa=9"/>
          <p:cNvSpPr/>
          <p:nvPr/>
        </p:nvSpPr>
        <p:spPr>
          <a:xfrm>
            <a:off x="8195215" y="1866765"/>
            <a:ext cx="30003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endParaRPr lang="en-US" altLang="zh-CN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S.26_1#8dabfdc7d?vop=1&amp;pid=1bd325f3f&amp;color=0,0,0&amp;bt=1&amp;bbb=1&amp;hb=1"/>
              <p:cNvSpPr/>
              <p:nvPr/>
            </p:nvSpPr>
            <p:spPr>
              <a:xfrm>
                <a:off x="832104" y="1080000"/>
                <a:ext cx="10533888" cy="2120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【解析】抽样次数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的可能取值为1,2,3,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0.8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×0.2,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∈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1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𝐍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∗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&lt;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0.8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（易错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：求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解中易漏考虑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的情形）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×0.2)+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=0.2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,于是</a:t>
                </a:r>
              </a:p>
              <a:p>
                <a:pPr latinLnBrk="1">
                  <a:lnSpc>
                    <a:spcPct val="11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2" name="QB_4_AS.26_1#8dabfdc7d?vop=1&amp;pid=1bd325f3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120900"/>
              </a:xfrm>
              <a:prstGeom prst="rect">
                <a:avLst/>
              </a:prstGeom>
              <a:blipFill>
                <a:blip r:embed="rId3"/>
                <a:stretch>
                  <a:fillRect l="-1389" r="-405" b="-5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S.26_1#8dabfdc7d?vop=1&amp;pid=1bd325f3f&amp;color=0,0,0&amp;bt=1&amp;bbb=1&amp;hb=1">
                <a:extLst>
                  <a:ext uri="{FF2B5EF4-FFF2-40B4-BE49-F238E27FC236}">
                    <a16:creationId xmlns:a16="http://schemas.microsoft.com/office/drawing/2014/main" id="{64A161F0-4486-5030-8B60-47A2CACA8790}"/>
                  </a:ext>
                </a:extLst>
              </p:cNvPr>
              <p:cNvSpPr/>
              <p:nvPr/>
            </p:nvSpPr>
            <p:spPr>
              <a:xfrm>
                <a:off x="832104" y="3190741"/>
                <a:ext cx="10533888" cy="132715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0.8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,两式相减,得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0.2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0.8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1−0.8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=5−(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+4)×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（方法：错位相减法是一种简单有效的概率求和方法,适用于互斥事件或相互独立事件的概率求和）</a:t>
                </a:r>
                <a:endParaRPr lang="en-US" altLang="zh-CN" sz="1800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3" name="QB_4_AS.26_1#8dabfdc7d?vop=1&amp;pid=1bd325f3f&amp;color=0,0,0&amp;bt=1&amp;bbb=1&amp;hb=1">
                <a:extLst>
                  <a:ext uri="{FF2B5EF4-FFF2-40B4-BE49-F238E27FC236}">
                    <a16:creationId xmlns:a16="http://schemas.microsoft.com/office/drawing/2014/main" id="{64A161F0-4486-5030-8B60-47A2CACA879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90741"/>
                <a:ext cx="10533888" cy="1327150"/>
              </a:xfrm>
              <a:prstGeom prst="rect">
                <a:avLst/>
              </a:prstGeom>
              <a:blipFill>
                <a:blip r:embed="rId4"/>
                <a:stretch>
                  <a:fillRect l="-347" t="-4587" r="-752" b="-18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26_1#8dabfdc7d?vop=1&amp;pid=1bd325f3f&amp;color=0,0,0&amp;bt=1&amp;bbb=1&amp;hb=1">
                <a:extLst>
                  <a:ext uri="{FF2B5EF4-FFF2-40B4-BE49-F238E27FC236}">
                    <a16:creationId xmlns:a16="http://schemas.microsoft.com/office/drawing/2014/main" id="{313644A6-6F9B-3FC0-19DA-9D0EE28FD40F}"/>
                  </a:ext>
                </a:extLst>
              </p:cNvPr>
              <p:cNvSpPr/>
              <p:nvPr/>
            </p:nvSpPr>
            <p:spPr>
              <a:xfrm>
                <a:off x="832104" y="4498841"/>
                <a:ext cx="10533888" cy="1167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)=5−(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+4)×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=5(1−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5(1−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≥0.4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,数列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递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=0.409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6&gt;0.4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=0.327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68&lt;0.4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（提示：利用数列单调性求最值时,要注意角标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的取值范围）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因此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≤4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的最大值为4.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B_4_AS.26_1#8dabfdc7d?vop=1&amp;pid=1bd325f3f&amp;color=0,0,0&amp;bt=1&amp;bbb=1&amp;hb=1">
                <a:extLst>
                  <a:ext uri="{FF2B5EF4-FFF2-40B4-BE49-F238E27FC236}">
                    <a16:creationId xmlns:a16="http://schemas.microsoft.com/office/drawing/2014/main" id="{313644A6-6F9B-3FC0-19DA-9D0EE28FD40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498841"/>
                <a:ext cx="10533888" cy="1167130"/>
              </a:xfrm>
              <a:prstGeom prst="rect">
                <a:avLst/>
              </a:prstGeom>
              <a:blipFill>
                <a:blip r:embed="rId5"/>
                <a:stretch>
                  <a:fillRect l="-1389" r="-3414" b="-120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EX.27_1#8dabfdc7d?vop=1&amp;pid=1bd325f3f&amp;color=0,0,0&amp;bt=1&amp;bbb=1&amp;hb=1"/>
              <p:cNvSpPr/>
              <p:nvPr/>
            </p:nvSpPr>
            <p:spPr>
              <a:xfrm>
                <a:off x="832104" y="1080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思路导引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根据分布列的性质求出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再根据期望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方差公式计算可得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设此销售员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月份出差一次油费补贴为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元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&gt;3,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𝐍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然后利用期望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方差的性质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计算可得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4_EX.27_1#8dabfdc7d?vop=1&amp;pid=1bd325f3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231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28_1#8e7c85342?vop=1&amp;pid=1bd325f3f&amp;color=0,0,0&amp;bt=1&amp;bbb=1&amp;hb=1"/>
              <p:cNvSpPr/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某公司销售员统计了自己3月份出差一次离公司的距离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（单位：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）可能取值为20,30,32,36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，它们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发生的概率依次是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0.1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0.3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28_1#8e7c85342?vop=1&amp;pid=1bd325f3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29_1#506f2497b?vop=1&amp;pid=8e7c85342&amp;color=0,0,0&amp;bbb=1"/>
              <p:cNvSpPr/>
              <p:nvPr/>
            </p:nvSpPr>
            <p:spPr>
              <a:xfrm>
                <a:off x="832104" y="190569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的均值和方差.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29_1#506f2497b?vop=1&amp;pid=8e7c85342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05690"/>
                <a:ext cx="10533888" cy="363855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30_1#506f2497b?vop=1&amp;pid=8e7c85342&amp;color=0,0,0&amp;bbb=1"/>
              <p:cNvSpPr/>
              <p:nvPr/>
            </p:nvSpPr>
            <p:spPr>
              <a:xfrm>
                <a:off x="832104" y="2279007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【解】由题意,得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0.1+0.3+2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=0.2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N.30_1#506f2497b?vop=1&amp;pid=8e7c85342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9007"/>
                <a:ext cx="10533888" cy="773430"/>
              </a:xfrm>
              <a:prstGeom prst="rect">
                <a:avLst/>
              </a:prstGeom>
              <a:blipFill>
                <a:blip r:embed="rId5"/>
                <a:stretch>
                  <a:fillRect l="-1389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7" name="QO_5_AN.30_2#506f2497b?colgroup=3,12,12,12,12&amp;vop=1&amp;pid=8e7c85342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9986540"/>
                  </p:ext>
                </p:extLst>
              </p:nvPr>
            </p:nvGraphicFramePr>
            <p:xfrm>
              <a:off x="832105" y="3187692"/>
              <a:ext cx="10536016" cy="630048"/>
            </p:xfrm>
            <a:graphic>
              <a:graphicData uri="http://schemas.openxmlformats.org/drawingml/2006/table">
                <a:tbl>
                  <a:tblPr/>
                  <a:tblGrid>
                    <a:gridCol w="85822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1944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41944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419449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419449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7" name="QO_5_AN.30_2#506f2497b?colgroup=3,12,12,12,12&amp;vop=1&amp;pid=8e7c85342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9986540"/>
                  </p:ext>
                </p:extLst>
              </p:nvPr>
            </p:nvGraphicFramePr>
            <p:xfrm>
              <a:off x="832105" y="3187692"/>
              <a:ext cx="10536016" cy="630048"/>
            </p:xfrm>
            <a:graphic>
              <a:graphicData uri="http://schemas.openxmlformats.org/drawingml/2006/table">
                <a:tbl>
                  <a:tblPr/>
                  <a:tblGrid>
                    <a:gridCol w="85822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41944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41944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419449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419449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709" t="-1887" r="-1127660" b="-1132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709" t="-103846" r="-1127660" b="-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N.30_3#506f2497b?vop=1&amp;pid=8e7c85342&amp;color=0,0,0&amp;bbb=1"/>
              <p:cNvSpPr/>
              <p:nvPr/>
            </p:nvSpPr>
            <p:spPr>
              <a:xfrm>
                <a:off x="832104" y="3949692"/>
                <a:ext cx="10533888" cy="772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)=20×0.1+30×0.3+32×0.4+36×0.2=31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)=(20−31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×0.1+(30−31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×0.3+(32−31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×0.4+(36−31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×0.2=17.8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5_AN.30_3#506f2497b?vop=1&amp;pid=8e7c85342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949692"/>
                <a:ext cx="10533888" cy="772859"/>
              </a:xfrm>
              <a:prstGeom prst="rect">
                <a:avLst/>
              </a:prstGeom>
              <a:blipFill>
                <a:blip r:embed="rId7"/>
                <a:stretch>
                  <a:fillRect l="-1389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1_1#de355d349?vop=1&amp;pid=8e7c85342&amp;color=0,0,0&amp;bt=1&amp;bbb=1&amp;hb=1"/>
              <p:cNvSpPr/>
              <p:nvPr/>
            </p:nvSpPr>
            <p:spPr>
              <a:xfrm>
                <a:off x="832104" y="1080000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（2）若销售员出差一次，公司所给油费补贴规则如下：起步5元，当出差距离不超过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时，补贴5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元；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当出差距离超过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时，则超过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的部分按照每超出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（不足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km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的也按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km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计算）补贴3元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此销售员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3月份出差一次所获油费补贴的均值和方差.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31_1#de355d349?vop=1&amp;pid=8e7c85342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192530"/>
              </a:xfrm>
              <a:prstGeom prst="rect">
                <a:avLst/>
              </a:prstGeom>
              <a:blipFill>
                <a:blip r:embed="rId3"/>
                <a:stretch>
                  <a:fillRect l="-1389" r="-1100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32_1#de355d349?vop=1&amp;pid=8e7c85342&amp;color=0,0,0&amp;bt=1&amp;bbb=1&amp;hb=1"/>
              <p:cNvSpPr/>
              <p:nvPr/>
            </p:nvSpPr>
            <p:spPr>
              <a:xfrm>
                <a:off x="832104" y="1080000"/>
                <a:ext cx="10533888" cy="2449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【解】设此销售员3月份出差一次油费补贴为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元,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−3)+5=3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&gt;3,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𝐍</m:t>
                    </m:r>
                    <m:r>
                      <a:rPr lang="en-US" altLang="zh-CN" sz="1800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（关键：根据题意求出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间的关系式）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,由题意，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所有取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值均满足上式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DengXian" pitchFamily="34" charset="0"/>
                    <a:ea typeface="DengXian" pitchFamily="34" charset="-122"/>
                    <a:cs typeface="DengXian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−4)=3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)−4=3×31−4=89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×17.8=160.2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故此销售员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3月份出差一次所获油费补贴的均值为89元,方差为160.2.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AN.32_1#de355d349?vop=1&amp;pid=8e7c85342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449830"/>
              </a:xfrm>
              <a:prstGeom prst="rect">
                <a:avLst/>
              </a:prstGeom>
              <a:blipFill>
                <a:blip r:embed="rId3"/>
                <a:stretch>
                  <a:fillRect l="-1389" b="-57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33_1#013e6fec3?vop=1&amp;pid=1bd325f3f&amp;color=0,0,0&amp;bt=1&amp;bbb=1"/>
          <p:cNvSpPr/>
          <p:nvPr/>
        </p:nvSpPr>
        <p:spPr>
          <a:xfrm>
            <a:off x="832104" y="1080000"/>
            <a:ext cx="1053190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现有甲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、乙两名乒乓球运动员进行日常训练.</a:t>
            </a:r>
            <a:endParaRPr lang="en-US" altLang="zh-CN" sz="1800" dirty="0"/>
          </a:p>
        </p:txBody>
      </p:sp>
      <p:pic>
        <p:nvPicPr>
          <p:cNvPr id="3" name="QO_4_BD.33_1#013e6fec3?vop=1&amp;pid=1bd325f3f&amp;color=0,0,0&amp;tib=255,255,255&amp;iip=3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72128" y="1179949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34_1#4d87e40b0?vop=1&amp;pid=013e6fec3&amp;color=0,0,0&amp;bbb=1&amp;hb=1"/>
              <p:cNvSpPr/>
              <p:nvPr/>
            </p:nvSpPr>
            <p:spPr>
              <a:xfrm>
                <a:off x="832104" y="1444490"/>
                <a:ext cx="10533888" cy="938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（1）假设每局比赛结果相互独立，且每局比赛甲获胜的概率为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，乙获胜的概率为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，若比赛采用三局两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胜制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，求甲获胜的概率.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BD.34_1#4d87e40b0?vop=1&amp;pid=013e6fec3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4490"/>
                <a:ext cx="10533888" cy="938530"/>
              </a:xfrm>
              <a:prstGeom prst="rect">
                <a:avLst/>
              </a:prstGeom>
              <a:blipFill>
                <a:blip r:embed="rId4"/>
                <a:stretch>
                  <a:fillRect l="-1389" r="-116" b="-142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35_1#4d87e40b0?vop=1&amp;pid=013e6fec3&amp;color=0,0,0&amp;bbb=1"/>
              <p:cNvSpPr/>
              <p:nvPr/>
            </p:nvSpPr>
            <p:spPr>
              <a:xfrm>
                <a:off x="832104" y="2383845"/>
                <a:ext cx="10533888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【解】设事件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“比赛采用三局两胜制甲胜”,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5_AN.35_1#4d87e40b0?vop=1&amp;pid=013e6fec3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83845"/>
                <a:ext cx="10533888" cy="838200"/>
              </a:xfrm>
              <a:prstGeom prst="rect">
                <a:avLst/>
              </a:prstGeom>
              <a:blipFill>
                <a:blip r:embed="rId5"/>
                <a:stretch>
                  <a:fillRect l="-1389" b="-942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d8a39576e.fixed?pid=5f74cc87a&amp;color=195,214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第七章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随机变量及其分布</a:t>
            </a:r>
            <a:endParaRPr lang="en-US" altLang="zh-CN" sz="4400" dirty="0"/>
          </a:p>
        </p:txBody>
      </p:sp>
      <p:sp>
        <p:nvSpPr>
          <p:cNvPr id="3" name="C_2_BD#d8a39576e.fixed?pid=5f74cc87a&amp;color=255,255,255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7.3离散型随机变量的数字特征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6_1#163627837?vop=1&amp;pid=013e6fec3&amp;color=0,0,0&amp;bt=1&amp;bbb=1&amp;hb=1"/>
              <p:cNvSpPr/>
              <p:nvPr/>
            </p:nvSpPr>
            <p:spPr>
              <a:xfrm>
                <a:off x="832104" y="1080000"/>
                <a:ext cx="10533888" cy="11001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（2）若第一局甲获胜，则下一局甲获胜的概率为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，若第一局甲失败，则下一局甲获胜的概率为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，已知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第一局甲获胜的概率为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，在前两局比赛中，用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表示甲获胜的次数，求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的方差.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36_1#163627837?vop=1&amp;pid=013e6fec3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100138"/>
              </a:xfrm>
              <a:prstGeom prst="rect">
                <a:avLst/>
              </a:prstGeom>
              <a:blipFill>
                <a:blip r:embed="rId3"/>
                <a:stretch>
                  <a:fillRect l="-1389" r="-116" b="-7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37_1#163627837?vop=1&amp;pid=013e6fec3&amp;color=0,0,0&amp;bbb=1"/>
              <p:cNvSpPr/>
              <p:nvPr/>
            </p:nvSpPr>
            <p:spPr>
              <a:xfrm>
                <a:off x="832104" y="2183630"/>
                <a:ext cx="10533888" cy="30034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的所有可能取值为0,1,2,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以期望为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(0−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37_1#163627837?vop=1&amp;pid=013e6fec3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183630"/>
                <a:ext cx="10533888" cy="3003423"/>
              </a:xfrm>
              <a:prstGeom prst="rect">
                <a:avLst/>
              </a:prstGeom>
              <a:blipFill>
                <a:blip r:embed="rId4"/>
                <a:stretch>
                  <a:fillRect l="-1389" b="-284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8_1#c674eef10?vop=1&amp;pid=013e6fec3&amp;color=0,0,0&amp;bt=1&amp;bbb=1&amp;hb=1"/>
              <p:cNvSpPr/>
              <p:nvPr/>
            </p:nvSpPr>
            <p:spPr>
              <a:xfrm>
                <a:off x="832104" y="1080000"/>
                <a:ext cx="10533888" cy="938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（3）如果每局比赛甲获胜的概率为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,1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比赛的赛制有五局三胜制和三局两胜制两种选择，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对于甲选手来说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，选择哪种赛制获胜概率更大？请说明理由.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38_1#c674eef10?vop=1&amp;pid=013e6fec3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938530"/>
              </a:xfrm>
              <a:prstGeom prst="rect">
                <a:avLst/>
              </a:prstGeom>
              <a:blipFill>
                <a:blip r:embed="rId3"/>
                <a:stretch>
                  <a:fillRect l="-1389" b="-149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39_1#c674eef10?vop=1&amp;pid=013e6fec3&amp;color=0,0,0&amp;bbb=1&amp;hb=1"/>
              <p:cNvSpPr/>
              <p:nvPr/>
            </p:nvSpPr>
            <p:spPr>
              <a:xfrm>
                <a:off x="832104" y="2024880"/>
                <a:ext cx="10533888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【解】采用三局两胜制进行比赛甲获胜的概率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(3−2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采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用五局三胜制进行比赛甲获胜的概率</a:t>
                </a:r>
              </a:p>
              <a:p>
                <a:pPr latinLnBrk="1">
                  <a:lnSpc>
                    <a:spcPct val="1500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3" name="QO_5_AN.39_1#c674eef10?vop=1&amp;pid=013e6fec3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24880"/>
                <a:ext cx="10533888" cy="838200"/>
              </a:xfrm>
              <a:prstGeom prst="rect">
                <a:avLst/>
              </a:prstGeom>
              <a:blipFill>
                <a:blip r:embed="rId4"/>
                <a:stretch>
                  <a:fillRect l="-1389" b="-108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39_1#c674eef10?vop=1&amp;pid=013e6fec3&amp;color=0,0,0&amp;bbb=1&amp;hb=1">
                <a:extLst>
                  <a:ext uri="{FF2B5EF4-FFF2-40B4-BE49-F238E27FC236}">
                    <a16:creationId xmlns:a16="http://schemas.microsoft.com/office/drawing/2014/main" id="{4149D09E-D6B7-44AB-6D27-8CF977F1331D}"/>
                  </a:ext>
                </a:extLst>
              </p:cNvPr>
              <p:cNvSpPr/>
              <p:nvPr/>
            </p:nvSpPr>
            <p:spPr>
              <a:xfrm>
                <a:off x="832104" y="2892353"/>
                <a:ext cx="10533888" cy="8382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+[(1−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]+[(1−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(6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−15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4" name="QO_5_AN.39_1#c674eef10?vop=1&amp;pid=013e6fec3&amp;color=0,0,0&amp;bbb=1&amp;hb=1">
                <a:extLst>
                  <a:ext uri="{FF2B5EF4-FFF2-40B4-BE49-F238E27FC236}">
                    <a16:creationId xmlns:a16="http://schemas.microsoft.com/office/drawing/2014/main" id="{4149D09E-D6B7-44AB-6D27-8CF977F1331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892353"/>
                <a:ext cx="10533888" cy="838200"/>
              </a:xfrm>
              <a:prstGeom prst="rect">
                <a:avLst/>
              </a:prstGeom>
              <a:blipFill>
                <a:blip r:embed="rId5"/>
                <a:stretch>
                  <a:fillRect l="-810" b="-108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39_1#c674eef10?vop=1&amp;pid=013e6fec3&amp;color=0,0,0&amp;bbb=1&amp;hb=1">
                <a:extLst>
                  <a:ext uri="{FF2B5EF4-FFF2-40B4-BE49-F238E27FC236}">
                    <a16:creationId xmlns:a16="http://schemas.microsoft.com/office/drawing/2014/main" id="{B00CB6A5-DF28-20EF-1FEB-6130B3F7A46A}"/>
                  </a:ext>
                </a:extLst>
              </p:cNvPr>
              <p:cNvSpPr/>
              <p:nvPr/>
            </p:nvSpPr>
            <p:spPr>
              <a:xfrm>
                <a:off x="832104" y="3726680"/>
                <a:ext cx="10533888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−5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−1&gt;0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𝑔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)&gt;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,故选择五局三胜制对甲有利.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O_5_AN.39_1#c674eef10?vop=1&amp;pid=013e6fec3&amp;color=0,0,0&amp;bbb=1&amp;hb=1">
                <a:extLst>
                  <a:ext uri="{FF2B5EF4-FFF2-40B4-BE49-F238E27FC236}">
                    <a16:creationId xmlns:a16="http://schemas.microsoft.com/office/drawing/2014/main" id="{B00CB6A5-DF28-20EF-1FEB-6130B3F7A46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726680"/>
                <a:ext cx="10533888" cy="838200"/>
              </a:xfrm>
              <a:prstGeom prst="rect">
                <a:avLst/>
              </a:prstGeom>
              <a:blipFill>
                <a:blip r:embed="rId6"/>
                <a:stretch>
                  <a:fillRect l="-1389" b="-101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1bd325f3f.fixed?pid=d8a39576e&amp;color=195,214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7.3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节测上分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825f7f510?vop=1&amp;pid=1bd325f3f&amp;color=0,0,0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设离散型随机变量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BD.1_1#825f7f510?vop=1&amp;pid=1bd325f3f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QC_4_BD.1_2#825f7f510?colgroup=6,13,13,6,13&amp;vop=1&amp;pid=1bd325f3f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27944798"/>
                  </p:ext>
                </p:extLst>
              </p:nvPr>
            </p:nvGraphicFramePr>
            <p:xfrm>
              <a:off x="832105" y="1573522"/>
              <a:ext cx="10536017" cy="630048"/>
            </p:xfrm>
            <a:graphic>
              <a:graphicData uri="http://schemas.openxmlformats.org/drawingml/2006/table">
                <a:tbl>
                  <a:tblPr/>
                  <a:tblGrid>
                    <a:gridCol w="137863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62943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62943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26907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629439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𝑚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𝑛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QC_4_BD.1_2#825f7f510?colgroup=6,13,13,6,13&amp;vop=1&amp;pid=1bd325f3f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27944798"/>
                  </p:ext>
                </p:extLst>
              </p:nvPr>
            </p:nvGraphicFramePr>
            <p:xfrm>
              <a:off x="832105" y="1573522"/>
              <a:ext cx="10536017" cy="630048"/>
            </p:xfrm>
            <a:graphic>
              <a:graphicData uri="http://schemas.openxmlformats.org/drawingml/2006/table">
                <a:tbl>
                  <a:tblPr/>
                  <a:tblGrid>
                    <a:gridCol w="137863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62943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62943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26907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629439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42" t="-1923" r="-665929" b="-1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2546" t="-1923" r="-248380" b="-1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42" t="-101923" r="-665929" b="-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2546" t="-101923" r="-248380" b="-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24038" t="-101923" r="-208654" b="-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0.3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3#825f7f510?vop=1&amp;pid=1bd325f3f&amp;color=0,0,0&amp;bbb=1"/>
              <p:cNvSpPr/>
              <p:nvPr/>
            </p:nvSpPr>
            <p:spPr>
              <a:xfrm>
                <a:off x="832104" y="2335522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的值分别是(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_3#825f7f510?vop=1&amp;pid=1bd325f3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35522"/>
                <a:ext cx="10533888" cy="360680"/>
              </a:xfrm>
              <a:prstGeom prst="rect">
                <a:avLst/>
              </a:prstGeom>
              <a:blipFill>
                <a:blip r:embed="rId5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825f7f510.bracket?vop=1&amp;pid=1bd325f3f&amp;color=0,0,0&amp;vpa=1"/>
          <p:cNvSpPr/>
          <p:nvPr/>
        </p:nvSpPr>
        <p:spPr>
          <a:xfrm>
            <a:off x="4846415" y="2331712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sp>
        <p:nvSpPr>
          <p:cNvPr id="6" name="QC_4_BD.1_4#825f7f510.choices?vop=1&amp;pid=1bd325f3f&amp;color=0,0,0&amp;bbb=1"/>
          <p:cNvSpPr/>
          <p:nvPr/>
        </p:nvSpPr>
        <p:spPr>
          <a:xfrm>
            <a:off x="832104" y="2700012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3322" algn="l"/>
                <a:tab pos="5368544" algn="l"/>
                <a:tab pos="8046466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0.4;3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0.4;2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0.4;1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0.2;5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AS.3_1#825f7f510?vop=1&amp;pid=1bd325f3f&amp;color=0,0,0&amp;bbb=1"/>
              <p:cNvSpPr/>
              <p:nvPr/>
            </p:nvSpPr>
            <p:spPr>
              <a:xfrm>
                <a:off x="832104" y="3064502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【解析】根据分布列可得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|=1)=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=−1)=1−0.3−0.3=0.4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|)=0×0.3+1×0.4+2×0.3=1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|+1)=2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|)+1=2×1+1=3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7" name="QC_4_AS.3_1#825f7f510?vop=1&amp;pid=1bd325f3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64502"/>
                <a:ext cx="10533888" cy="1192530"/>
              </a:xfrm>
              <a:prstGeom prst="rect">
                <a:avLst/>
              </a:prstGeom>
              <a:blipFill>
                <a:blip r:embed="rId6"/>
                <a:stretch>
                  <a:fillRect l="-1389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7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4_1#6f4f8fa22?vop=1&amp;pid=1bd325f3f&amp;color=0,0,0&amp;bt=1&amp;bbb=1"/>
              <p:cNvSpPr/>
              <p:nvPr/>
            </p:nvSpPr>
            <p:spPr>
              <a:xfrm>
                <a:off x="832104" y="1080000"/>
                <a:ext cx="10533888" cy="4629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，随机变量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的分布列如表所示，则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4_BD.4_1#6f4f8fa22?vop=1&amp;pid=1bd325f3f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62915"/>
              </a:xfrm>
              <a:prstGeom prst="rect">
                <a:avLst/>
              </a:prstGeom>
              <a:blipFill>
                <a:blip r:embed="rId3"/>
                <a:stretch>
                  <a:fillRect l="-1389" b="-184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QC_4_BD.4_2#6f4f8fa22?colgroup=6,28,13,6&amp;vop=1&amp;pid=1bd325f3f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51742737"/>
                  </p:ext>
                </p:extLst>
              </p:nvPr>
            </p:nvGraphicFramePr>
            <p:xfrm>
              <a:off x="832105" y="1678043"/>
              <a:ext cx="10536016" cy="770764"/>
            </p:xfrm>
            <a:graphic>
              <a:graphicData uri="http://schemas.openxmlformats.org/drawingml/2006/table">
                <a:tbl>
                  <a:tblPr/>
                  <a:tblGrid>
                    <a:gridCol w="1370687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26343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63172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27017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2467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4608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2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en-US" altLang="zh-CN" sz="1400" b="0" i="1" spc="-100" dirty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sin</m:t>
                                  </m:r>
                                </m:e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200"/>
                            </a:lnSpc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zh-CN" sz="1400" b="0" i="1" spc="-100" dirty="0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SimHei" pitchFamily="34" charset="-122"/>
                                      <a:cs typeface="SimHei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 smtClean="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𝑡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QC_4_BD.4_2#6f4f8fa22?colgroup=6,28,13,6&amp;vop=1&amp;pid=1bd325f3f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51742737"/>
                  </p:ext>
                </p:extLst>
              </p:nvPr>
            </p:nvGraphicFramePr>
            <p:xfrm>
              <a:off x="832105" y="1678043"/>
              <a:ext cx="10536016" cy="770764"/>
            </p:xfrm>
            <a:graphic>
              <a:graphicData uri="http://schemas.openxmlformats.org/drawingml/2006/table">
                <a:tbl>
                  <a:tblPr/>
                  <a:tblGrid>
                    <a:gridCol w="1370687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26343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63172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270170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24676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44" t="-1887" r="-669333" b="-1433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>
                            <a:solidFill>
                              <a:srgbClr val="000000"/>
                            </a:solidFill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4608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44" t="-72973" r="-669333" b="-27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6157" t="-72973" r="-74306" b="-27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52315" t="-72973" r="-48611" b="-27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731731" t="-72973" r="-962" b="-270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QC_4_AN.5_1#6f4f8fa22.bracket?vop=1&amp;pid=1bd325f3f&amp;color=0,0,0&amp;vpa=2"/>
          <p:cNvSpPr/>
          <p:nvPr/>
        </p:nvSpPr>
        <p:spPr>
          <a:xfrm>
            <a:off x="6747732" y="1238115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4_3#6f4f8fa22.choices?vop=1&amp;pid=1bd325f3f&amp;color=0,0,0&amp;bbb=1"/>
              <p:cNvSpPr/>
              <p:nvPr/>
            </p:nvSpPr>
            <p:spPr>
              <a:xfrm>
                <a:off x="832104" y="2579743"/>
                <a:ext cx="10533888" cy="102190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2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有最大值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，最小值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有最大值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，最小值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有最大值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，无最小值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无最大值，有最小值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4_3#6f4f8fa22.choices?vop=1&amp;pid=1bd325f3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579743"/>
                <a:ext cx="10533888" cy="1021906"/>
              </a:xfrm>
              <a:prstGeom prst="rect">
                <a:avLst/>
              </a:prstGeom>
              <a:blipFill>
                <a:blip r:embed="rId5"/>
                <a:stretch>
                  <a:fillRect l="-1389" b="-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EX.6_1#6f4f8fa22?vop=1&amp;pid=1bd325f3f&amp;color=0,0,0&amp;bbb=1"/>
              <p:cNvSpPr/>
              <p:nvPr/>
            </p:nvSpPr>
            <p:spPr>
              <a:xfrm>
                <a:off x="832104" y="3612634"/>
                <a:ext cx="10533888" cy="48755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思路导引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利用分布列的性质及期望公式求得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再利用余弦函数性质求解判断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QC_4_EX.6_1#6f4f8fa22?vop=1&amp;pid=1bd325f3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612634"/>
                <a:ext cx="10533888" cy="487553"/>
              </a:xfrm>
              <a:prstGeom prst="rect">
                <a:avLst/>
              </a:prstGeom>
              <a:blipFill>
                <a:blip r:embed="rId6"/>
                <a:stretch>
                  <a:fillRect l="-1389" b="-162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AS.7_1#6f4f8fa22?vop=1&amp;pid=1bd325f3f&amp;color=0,0,0&amp;bbb=1"/>
              <p:cNvSpPr/>
              <p:nvPr/>
            </p:nvSpPr>
            <p:spPr>
              <a:xfrm>
                <a:off x="832104" y="4102790"/>
                <a:ext cx="10533888" cy="155530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【解析】依题意,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sin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∈[−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π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cos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cos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)≤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有最大值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,最小值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,A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正确,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错误.故选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7" name="QC_4_AS.7_1#6f4f8fa22?vop=1&amp;pid=1bd325f3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102790"/>
                <a:ext cx="10533888" cy="1555306"/>
              </a:xfrm>
              <a:prstGeom prst="rect">
                <a:avLst/>
              </a:prstGeom>
              <a:blipFill>
                <a:blip r:embed="rId7"/>
                <a:stretch>
                  <a:fillRect l="-1389" b="-54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3" grpId="0" build="p" animBg="1"/>
      <p:bldP spid="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8_1#17ef27fc5?vop=1&amp;pid=1bd325f3f&amp;color=0,0,0&amp;bt=1&amp;bbb=1&amp;hb=1"/>
              <p:cNvSpPr/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袋中装有大小相同的3个红球和3个白球，每次从中不放回摸出一个球，直到3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个红球全部摸出后就停止.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设随机变量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表示停止摸球时摸到白球的个数，则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8_1#17ef27fc5?vop=1&amp;pid=1bd325f3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2025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9_1#17ef27fc5.bracket?vop=1&amp;pid=1bd325f3f&amp;color=0,0,0&amp;vpa=3"/>
          <p:cNvSpPr/>
          <p:nvPr/>
        </p:nvSpPr>
        <p:spPr>
          <a:xfrm>
            <a:off x="6699790" y="1485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8_2#17ef27fc5.choices?vop=1&amp;pid=1bd325f3f&amp;color=0,0,0&amp;bbb=1"/>
              <p:cNvSpPr/>
              <p:nvPr/>
            </p:nvSpPr>
            <p:spPr>
              <a:xfrm>
                <a:off x="832104" y="1851017"/>
                <a:ext cx="10533888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728722" algn="l"/>
                    <a:tab pos="5419344" algn="l"/>
                    <a:tab pos="81226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8_2#17ef27fc5.choices?vop=1&amp;pid=1bd325f3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51017"/>
                <a:ext cx="10533888" cy="535559"/>
              </a:xfrm>
              <a:prstGeom prst="rect">
                <a:avLst/>
              </a:prstGeom>
              <a:blipFill>
                <a:blip r:embed="rId4"/>
                <a:stretch>
                  <a:fillRect l="-1389" b="-160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0_1#17ef27fc5?vop=1&amp;pid=1bd325f3f&amp;color=0,0,0&amp;bt=1&amp;bbb=1&amp;hb=1"/>
              <p:cNvSpPr/>
              <p:nvPr/>
            </p:nvSpPr>
            <p:spPr>
              <a:xfrm>
                <a:off x="832104" y="1080000"/>
                <a:ext cx="10533888" cy="39296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表示停止摸球时摸到白球的个数,则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的可能取值为0,1,2,3.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表示在摸出3个红球时停止摸球,没有摸到白球的概率）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3×3×6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6×5×4×3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表示在摸出3个红球时停止摸球,且只摸到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1个白球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的概率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3×3×24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6×5×4×3×2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表示在摸出3个红球时停止摸球,且摸到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2个白球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的概率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endParaRPr lang="en-US" altLang="zh-CN" sz="1800" dirty="0"/>
              </a:p>
              <a:p>
                <a:pPr latinLnBrk="1">
                  <a:lnSpc>
                    <a:spcPts val="4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表示在摸出3个红球时停止摸球,且摸到3个白球的概率）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故期望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10_1#17ef27fc5?vop=1&amp;pid=1bd325f3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929634"/>
              </a:xfrm>
              <a:prstGeom prst="rect">
                <a:avLst/>
              </a:prstGeom>
              <a:blipFill>
                <a:blip r:embed="rId3"/>
                <a:stretch>
                  <a:fillRect l="-1389" b="-20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1_1#c6d427040?vop=1&amp;pid=1bd325f3f&amp;color=0,0,0&amp;bt=1&amp;bbb=1"/>
              <p:cNvSpPr/>
              <p:nvPr/>
            </p:nvSpPr>
            <p:spPr>
              <a:xfrm>
                <a:off x="832104" y="1080000"/>
                <a:ext cx="10533888" cy="34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的分布列为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BD.11_1#c6d427040?vop=1&amp;pid=1bd325f3f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41630"/>
              </a:xfrm>
              <a:prstGeom prst="rect">
                <a:avLst/>
              </a:prstGeom>
              <a:blipFill>
                <a:blip r:embed="rId3"/>
                <a:stretch>
                  <a:fillRect l="-1389" t="-3571" b="-428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9" name="QC_4_BD.11_2#c6d427040?colgroup=13,28,13&amp;vop=1&amp;pid=1bd325f3f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99774702"/>
                  </p:ext>
                </p:extLst>
              </p:nvPr>
            </p:nvGraphicFramePr>
            <p:xfrm>
              <a:off x="832105" y="1551678"/>
              <a:ext cx="10536017" cy="649796"/>
            </p:xfrm>
            <a:graphic>
              <a:graphicData uri="http://schemas.openxmlformats.org/drawingml/2006/table">
                <a:tbl>
                  <a:tblPr/>
                  <a:tblGrid>
                    <a:gridCol w="264085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26343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63172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2943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2035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𝑃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1−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𝑝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𝑝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9" name="QC_4_BD.11_2#c6d427040?colgroup=13,28,13&amp;vop=1&amp;pid=1bd325f3f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99774702"/>
                  </p:ext>
                </p:extLst>
              </p:nvPr>
            </p:nvGraphicFramePr>
            <p:xfrm>
              <a:off x="832105" y="1551678"/>
              <a:ext cx="10536017" cy="649796"/>
            </p:xfrm>
            <a:graphic>
              <a:graphicData uri="http://schemas.openxmlformats.org/drawingml/2006/table">
                <a:tbl>
                  <a:tblPr/>
                  <a:tblGrid>
                    <a:gridCol w="2640858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526343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63172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2943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31" t="-1818" r="-299769" b="-10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2035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31" t="-105660" r="-299769" b="-56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0231" t="-105660" r="-50231" b="-566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00463" t="-105660" r="-463" b="-566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1_3#c6d427040?vop=1&amp;pid=1bd325f3f&amp;color=0,0,0&amp;bbb=1"/>
              <p:cNvSpPr/>
              <p:nvPr/>
            </p:nvSpPr>
            <p:spPr>
              <a:xfrm>
                <a:off x="832104" y="2339078"/>
                <a:ext cx="10533888" cy="34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则当概率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在区间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内增大时，方差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的变化是(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1_3#c6d427040?vop=1&amp;pid=1bd325f3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39078"/>
                <a:ext cx="10533888" cy="341630"/>
              </a:xfrm>
              <a:prstGeom prst="rect">
                <a:avLst/>
              </a:prstGeom>
              <a:blipFill>
                <a:blip r:embed="rId5"/>
                <a:stretch>
                  <a:fillRect l="-1389" t="-3571" b="-410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AN.12_1#c6d427040.bracket?vop=1&amp;pid=1bd325f3f&amp;color=0,0,0&amp;vpa=4"/>
          <p:cNvSpPr/>
          <p:nvPr/>
        </p:nvSpPr>
        <p:spPr>
          <a:xfrm>
            <a:off x="6261322" y="2338824"/>
            <a:ext cx="331788" cy="3442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sp>
        <p:nvSpPr>
          <p:cNvPr id="6" name="QC_4_BD.11_4#c6d427040.choices?vop=1&amp;pid=1bd325f3f&amp;color=0,0,0&amp;bbb=1"/>
          <p:cNvSpPr/>
          <p:nvPr/>
        </p:nvSpPr>
        <p:spPr>
          <a:xfrm>
            <a:off x="832104" y="2681724"/>
            <a:ext cx="10533888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000"/>
              </a:lnSpc>
              <a:tabLst>
                <a:tab pos="2249297" algn="l"/>
                <a:tab pos="5374894" algn="l"/>
                <a:tab pos="75987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增大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先增大后减小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减小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先减小后增大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AS.13_1#c6d427040?vop=1&amp;pid=1bd325f3f&amp;color=0,0,0&amp;bbb=1&amp;hb=1"/>
              <p:cNvSpPr/>
              <p:nvPr/>
            </p:nvSpPr>
            <p:spPr>
              <a:xfrm>
                <a:off x="832104" y="3024370"/>
                <a:ext cx="10533888" cy="23037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服从两点分布,且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)=0⋅(1−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)+1⋅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)=(0−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是一个关于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的二次函数,图象开口向下,对称轴为直线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增大而增大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；当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增大而减小.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因此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内增大时,方差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先增大后减小.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C_4_AS.13_1#c6d427040?vop=1&amp;pid=1bd325f3f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24370"/>
                <a:ext cx="10533888" cy="2303780"/>
              </a:xfrm>
              <a:prstGeom prst="rect">
                <a:avLst/>
              </a:prstGeom>
              <a:blipFill>
                <a:blip r:embed="rId6"/>
                <a:stretch>
                  <a:fillRect l="-1389" t="-265" b="-60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4_1#db577e41f?vop=1&amp;pid=1bd325f3f&amp;color=0,0,0&amp;bt=1&amp;bbb=1&amp;hb=1"/>
              <p:cNvSpPr/>
              <p:nvPr/>
            </p:nvSpPr>
            <p:spPr>
              <a:xfrm>
                <a:off x="832104" y="1080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某次国际象棋比赛规定，胜一局得3分，平一局得1分，负一局得0分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，某参赛队员比赛一局胜的概率为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，平局的概率为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，负的概率为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∈(0,1))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，已知他比赛两局得分的数学期望为2，则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的最大值为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4_1#db577e41f?vop=1&amp;pid=1bd325f3f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1505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5_1#db577e41f.bracket?vop=1&amp;pid=1bd325f3f&amp;color=0,0,0&amp;vpa=5"/>
          <p:cNvSpPr/>
          <p:nvPr/>
        </p:nvSpPr>
        <p:spPr>
          <a:xfrm>
            <a:off x="1015460" y="1904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4_2#db577e41f.choices?vop=1&amp;pid=1bd325f3f&amp;color=0,0,0&amp;bbb=1"/>
              <p:cNvSpPr/>
              <p:nvPr/>
            </p:nvSpPr>
            <p:spPr>
              <a:xfrm>
                <a:off x="832104" y="2275832"/>
                <a:ext cx="10533888" cy="5259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674747" algn="l"/>
                    <a:tab pos="5412994" algn="l"/>
                    <a:tab pos="80750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4_2#db577e41f.choices?vop=1&amp;pid=1bd325f3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5832"/>
                <a:ext cx="10533888" cy="525907"/>
              </a:xfrm>
              <a:prstGeom prst="rect">
                <a:avLst/>
              </a:prstGeom>
              <a:blipFill>
                <a:blip r:embed="rId4"/>
                <a:stretch>
                  <a:fillRect l="-1389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6_1#db577e41f?vop=1&amp;pid=1bd325f3f&amp;color=0,0,0&amp;bbb=1&amp;hb=1"/>
              <p:cNvSpPr/>
              <p:nvPr/>
            </p:nvSpPr>
            <p:spPr>
              <a:xfrm>
                <a:off x="832104" y="2812851"/>
                <a:ext cx="10533888" cy="2514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【解析】该队员比赛两局的得分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可能的取值为0，1，2，3，4，6，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=1)=2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=3)=2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=4)=2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)+8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+6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=1≥2</m:t>
                    </m:r>
                    <m:rad>
                      <m:radPr>
                        <m:degHide m:val="on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𝑎𝑏</m:t>
                        </m:r>
                      </m:e>
                    </m:ra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，当且仅当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时,等号成立，所以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的最大值为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16_1#db577e41f?vop=1&amp;pid=1bd325f3f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812851"/>
                <a:ext cx="10533888" cy="2514600"/>
              </a:xfrm>
              <a:prstGeom prst="rect">
                <a:avLst/>
              </a:prstGeom>
              <a:blipFill>
                <a:blip r:embed="rId5"/>
                <a:stretch>
                  <a:fillRect l="-1389" r="-3299" b="-339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2160</Words>
  <Application>Microsoft Office PowerPoint</Application>
  <PresentationFormat>宽屏</PresentationFormat>
  <Paragraphs>178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9" baseType="lpstr">
      <vt:lpstr>Arial (正文)</vt:lpstr>
      <vt:lpstr>DengXian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2025-10-20T03:05:08Z</dcterms:created>
  <dcterms:modified xsi:type="dcterms:W3CDTF">2025-10-20T03:10:29Z</dcterms:modified>
  <cp:category/>
  <cp:contentStatus/>
</cp:coreProperties>
</file>